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8" r:id="rId3"/>
    <p:sldId id="257" r:id="rId4"/>
    <p:sldId id="267" r:id="rId5"/>
    <p:sldId id="268" r:id="rId6"/>
    <p:sldId id="259" r:id="rId7"/>
    <p:sldId id="260" r:id="rId8"/>
    <p:sldId id="261" r:id="rId9"/>
    <p:sldId id="269" r:id="rId10"/>
    <p:sldId id="270" r:id="rId11"/>
    <p:sldId id="262" r:id="rId12"/>
    <p:sldId id="263" r:id="rId13"/>
    <p:sldId id="264" r:id="rId14"/>
    <p:sldId id="265" r:id="rId15"/>
    <p:sldId id="271" r:id="rId16"/>
    <p:sldId id="272" r:id="rId17"/>
    <p:sldId id="273" r:id="rId18"/>
    <p:sldId id="274" r:id="rId1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4"/>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5"/>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5"/>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8"/>
  </p:normalViewPr>
  <p:slideViewPr>
    <p:cSldViewPr snapToGrid="0" snapToObjects="1">
      <p:cViewPr varScale="1">
        <p:scale>
          <a:sx n="82" d="100"/>
          <a:sy n="82" d="100"/>
        </p:scale>
        <p:origin x="14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1801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6620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Ex parte order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9250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625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3664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562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87207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1110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Triangle"/>
          <p:cNvSpPr/>
          <p:nvPr/>
        </p:nvSpPr>
        <p:spPr>
          <a:xfrm>
            <a:off x="508000" y="6591300"/>
            <a:ext cx="1199945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Triangle"/>
          <p:cNvSpPr/>
          <p:nvPr/>
        </p:nvSpPr>
        <p:spPr>
          <a:xfrm>
            <a:off x="508000" y="4089400"/>
            <a:ext cx="1200001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Triangle"/>
          <p:cNvSpPr/>
          <p:nvPr/>
        </p:nvSpPr>
        <p:spPr>
          <a:xfrm rot="16200000">
            <a:off x="7172923" y="53476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a:spLocks noGrp="1"/>
          </p:cNvSpPr>
          <p:nvPr>
            <p:ph type="body" sz="quarter" idx="21"/>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17" name="Title Text"/>
          <p:cNvSpPr txBox="1">
            <a:spLocks noGrp="1"/>
          </p:cNvSpPr>
          <p:nvPr>
            <p:ph type="title"/>
          </p:nvPr>
        </p:nvSpPr>
        <p:spPr>
          <a:xfrm>
            <a:off x="508000" y="4140200"/>
            <a:ext cx="7200900" cy="2413000"/>
          </a:xfrm>
          <a:prstGeom prst="rect">
            <a:avLst/>
          </a:prstGeom>
        </p:spPr>
        <p:txBody>
          <a:bodyPr/>
          <a:lstStyle>
            <a:lvl1pPr algn="l"/>
          </a:lstStyle>
          <a:p>
            <a:r>
              <a:t>Title Text</a:t>
            </a:r>
          </a:p>
        </p:txBody>
      </p:sp>
      <p:sp>
        <p:nvSpPr>
          <p:cNvPr id="18" name="Body Level One…"/>
          <p:cNvSpPr txBox="1">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Johnny Appleseed"/>
          <p:cNvSpPr>
            <a:spLocks noGrp="1"/>
          </p:cNvSpPr>
          <p:nvPr>
            <p:ph type="body" sz="quarter" idx="21"/>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sz="3000" i="1"/>
            </a:lvl1pPr>
          </a:lstStyle>
          <a:p>
            <a:r>
              <a:t>–Johnny Appleseed</a:t>
            </a:r>
          </a:p>
        </p:txBody>
      </p:sp>
      <p:sp>
        <p:nvSpPr>
          <p:cNvPr id="108" name="“Type a quote here.”"/>
          <p:cNvSpPr>
            <a:spLocks noGrp="1"/>
          </p:cNvSpPr>
          <p:nvPr>
            <p:ph type="body" sz="quarter" idx="22"/>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r>
              <a:t>“Type a quote here.” </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21"/>
          </p:nvPr>
        </p:nvSpPr>
        <p:spPr>
          <a:xfrm>
            <a:off x="-901700" y="-127000"/>
            <a:ext cx="14211300" cy="9997255"/>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Triangle"/>
          <p:cNvSpPr/>
          <p:nvPr/>
        </p:nvSpPr>
        <p:spPr>
          <a:xfrm rot="16200000">
            <a:off x="7172923" y="78749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Triangle"/>
          <p:cNvSpPr/>
          <p:nvPr/>
        </p:nvSpPr>
        <p:spPr>
          <a:xfrm>
            <a:off x="508000" y="9131300"/>
            <a:ext cx="1199945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Triangle"/>
          <p:cNvSpPr/>
          <p:nvPr/>
        </p:nvSpPr>
        <p:spPr>
          <a:xfrm>
            <a:off x="508000" y="6629400"/>
            <a:ext cx="12000019"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Triangle"/>
          <p:cNvSpPr/>
          <p:nvPr/>
        </p:nvSpPr>
        <p:spPr>
          <a:xfrm rot="16200000">
            <a:off x="7172923" y="7874934"/>
            <a:ext cx="16427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a:spLocks noGrp="1"/>
          </p:cNvSpPr>
          <p:nvPr>
            <p:ph type="body" sz="quarter" idx="21"/>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31" name="Image"/>
          <p:cNvSpPr>
            <a:spLocks noGrp="1"/>
          </p:cNvSpPr>
          <p:nvPr>
            <p:ph type="pic" idx="22"/>
          </p:nvPr>
        </p:nvSpPr>
        <p:spPr>
          <a:xfrm>
            <a:off x="584200" y="558800"/>
            <a:ext cx="11823700" cy="7086600"/>
          </a:xfrm>
          <a:prstGeom prst="rect">
            <a:avLst/>
          </a:prstGeom>
          <a:ln w="9525">
            <a:round/>
          </a:ln>
        </p:spPr>
        <p:txBody>
          <a:bodyPr lIns="91439" tIns="45719" rIns="91439" bIns="45719" anchor="t">
            <a:noAutofit/>
          </a:bodyPr>
          <a:lstStyle/>
          <a:p>
            <a:endParaRPr/>
          </a:p>
        </p:txBody>
      </p:sp>
      <p:sp>
        <p:nvSpPr>
          <p:cNvPr id="32" name="Title Text"/>
          <p:cNvSpPr txBox="1">
            <a:spLocks noGrp="1"/>
          </p:cNvSpPr>
          <p:nvPr>
            <p:ph type="title"/>
          </p:nvPr>
        </p:nvSpPr>
        <p:spPr>
          <a:xfrm>
            <a:off x="508000" y="6680200"/>
            <a:ext cx="7200900" cy="2413000"/>
          </a:xfrm>
          <a:prstGeom prst="rect">
            <a:avLst/>
          </a:prstGeom>
        </p:spPr>
        <p:txBody>
          <a:bodyPr/>
          <a:lstStyle>
            <a:lvl1pPr algn="l"/>
          </a:lstStyle>
          <a:p>
            <a:r>
              <a:t>Title Text</a:t>
            </a:r>
          </a:p>
        </p:txBody>
      </p:sp>
      <p:sp>
        <p:nvSpPr>
          <p:cNvPr id="33" name="Body Level One…"/>
          <p:cNvSpPr txBox="1">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1" name="Title Text"/>
          <p:cNvSpPr txBox="1">
            <a:spLocks noGrp="1"/>
          </p:cNvSpPr>
          <p:nvPr>
            <p:ph type="title"/>
          </p:nvPr>
        </p:nvSpPr>
        <p:spPr>
          <a:xfrm>
            <a:off x="508000" y="3670300"/>
            <a:ext cx="11988800" cy="2413000"/>
          </a:xfrm>
          <a:prstGeom prst="rect">
            <a:avLst/>
          </a:prstGeom>
        </p:spPr>
        <p:txBody>
          <a:bodyPr/>
          <a:lstStyle/>
          <a:p>
            <a:r>
              <a:t>Title Text</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Triangle"/>
          <p:cNvSpPr/>
          <p:nvPr/>
        </p:nvSpPr>
        <p:spPr>
          <a:xfrm>
            <a:off x="508000" y="4876800"/>
            <a:ext cx="5676374"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Triangle"/>
          <p:cNvSpPr/>
          <p:nvPr/>
        </p:nvSpPr>
        <p:spPr>
          <a:xfrm>
            <a:off x="508000" y="2768600"/>
            <a:ext cx="5676316"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a:spLocks noGrp="1"/>
          </p:cNvSpPr>
          <p:nvPr>
            <p:ph type="body" sz="quarter" idx="21"/>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i="1"/>
            </a:lvl1pPr>
          </a:lstStyle>
          <a:p>
            <a:r>
              <a:t>Lorem Ipsum Dolor</a:t>
            </a:r>
          </a:p>
        </p:txBody>
      </p:sp>
      <p:sp>
        <p:nvSpPr>
          <p:cNvPr id="52" name="Image"/>
          <p:cNvSpPr>
            <a:spLocks noGrp="1"/>
          </p:cNvSpPr>
          <p:nvPr>
            <p:ph type="pic" sz="half" idx="22"/>
          </p:nvPr>
        </p:nvSpPr>
        <p:spPr>
          <a:xfrm>
            <a:off x="6704698" y="590550"/>
            <a:ext cx="5806884" cy="8509000"/>
          </a:xfrm>
          <a:prstGeom prst="rect">
            <a:avLst/>
          </a:prstGeom>
          <a:ln w="9525">
            <a:round/>
          </a:ln>
        </p:spPr>
        <p:txBody>
          <a:bodyPr lIns="91439" tIns="45719" rIns="91439" bIns="45719" anchor="t">
            <a:noAutofit/>
          </a:bodyPr>
          <a:lstStyle/>
          <a:p>
            <a:endParaRPr/>
          </a:p>
        </p:txBody>
      </p:sp>
      <p:sp>
        <p:nvSpPr>
          <p:cNvPr id="53" name="Title Text"/>
          <p:cNvSpPr txBox="1">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54" name="Body Level One…"/>
          <p:cNvSpPr txBox="1">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txBox="1">
            <a:spLocks noGrp="1"/>
          </p:cNvSpPr>
          <p:nvPr>
            <p:ph type="title"/>
          </p:nvPr>
        </p:nvSpPr>
        <p:spPr>
          <a:prstGeom prst="rect">
            <a:avLst/>
          </a:prstGeom>
        </p:spPr>
        <p:txBody>
          <a:bodyPr/>
          <a:lstStyle/>
          <a:p>
            <a:r>
              <a:t>Title Text</a:t>
            </a:r>
          </a:p>
        </p:txBody>
      </p:sp>
      <p:sp>
        <p:nvSpPr>
          <p:cNvPr id="7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Image"/>
          <p:cNvSpPr>
            <a:spLocks noGrp="1"/>
          </p:cNvSpPr>
          <p:nvPr>
            <p:ph type="pic" sz="half" idx="21"/>
          </p:nvPr>
        </p:nvSpPr>
        <p:spPr>
          <a:xfrm>
            <a:off x="6819900" y="1739900"/>
            <a:ext cx="5575300" cy="8169655"/>
          </a:xfrm>
          <a:prstGeom prst="rect">
            <a:avLst/>
          </a:prstGeom>
          <a:ln w="9525">
            <a:round/>
          </a:ln>
        </p:spPr>
        <p:txBody>
          <a:bodyPr lIns="91439" tIns="45719" rIns="91439" bIns="45719" anchor="t">
            <a:noAutofit/>
          </a:bodyPr>
          <a:lstStyle/>
          <a:p>
            <a:endParaRPr/>
          </a:p>
        </p:txBody>
      </p:sp>
      <p:sp>
        <p:nvSpPr>
          <p:cNvPr id="80" name="Title Text"/>
          <p:cNvSpPr txBox="1">
            <a:spLocks noGrp="1"/>
          </p:cNvSpPr>
          <p:nvPr>
            <p:ph type="title"/>
          </p:nvPr>
        </p:nvSpPr>
        <p:spPr>
          <a:prstGeom prst="rect">
            <a:avLst/>
          </a:prstGeom>
        </p:spPr>
        <p:txBody>
          <a:bodyPr/>
          <a:lstStyle/>
          <a:p>
            <a:r>
              <a:t>Title Text</a:t>
            </a:r>
          </a:p>
        </p:txBody>
      </p:sp>
      <p:sp>
        <p:nvSpPr>
          <p:cNvPr id="81" name="Body Level One…"/>
          <p:cNvSpPr txBox="1">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508000" y="1270000"/>
            <a:ext cx="11988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21"/>
          </p:nvPr>
        </p:nvSpPr>
        <p:spPr>
          <a:xfrm>
            <a:off x="6260986" y="4406900"/>
            <a:ext cx="6697779" cy="4711700"/>
          </a:xfrm>
          <a:prstGeom prst="rect">
            <a:avLst/>
          </a:prstGeom>
          <a:ln w="9525">
            <a:round/>
          </a:ln>
        </p:spPr>
        <p:txBody>
          <a:bodyPr lIns="91439" tIns="45719" rIns="91439" bIns="45719" anchor="t">
            <a:noAutofit/>
          </a:bodyPr>
          <a:lstStyle/>
          <a:p>
            <a:endParaRPr/>
          </a:p>
        </p:txBody>
      </p:sp>
      <p:sp>
        <p:nvSpPr>
          <p:cNvPr id="98" name="Image"/>
          <p:cNvSpPr>
            <a:spLocks noGrp="1"/>
          </p:cNvSpPr>
          <p:nvPr>
            <p:ph type="pic" sz="quarter" idx="22"/>
          </p:nvPr>
        </p:nvSpPr>
        <p:spPr>
          <a:xfrm>
            <a:off x="6680200" y="635000"/>
            <a:ext cx="5829301" cy="3517900"/>
          </a:xfrm>
          <a:prstGeom prst="rect">
            <a:avLst/>
          </a:prstGeom>
          <a:ln w="9525">
            <a:round/>
          </a:ln>
        </p:spPr>
        <p:txBody>
          <a:bodyPr lIns="91439" tIns="45719" rIns="91439" bIns="45719" anchor="t">
            <a:noAutofit/>
          </a:bodyPr>
          <a:lstStyle/>
          <a:p>
            <a:endParaRPr/>
          </a:p>
        </p:txBody>
      </p:sp>
      <p:sp>
        <p:nvSpPr>
          <p:cNvPr id="99" name="Image"/>
          <p:cNvSpPr>
            <a:spLocks noGrp="1"/>
          </p:cNvSpPr>
          <p:nvPr>
            <p:ph type="pic" sz="half" idx="23"/>
          </p:nvPr>
        </p:nvSpPr>
        <p:spPr>
          <a:xfrm>
            <a:off x="482600" y="609600"/>
            <a:ext cx="5728881" cy="8394700"/>
          </a:xfrm>
          <a:prstGeom prst="rect">
            <a:avLst/>
          </a:prstGeom>
          <a:ln w="9525">
            <a:round/>
          </a:ln>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riangle"/>
          <p:cNvSpPr/>
          <p:nvPr/>
        </p:nvSpPr>
        <p:spPr>
          <a:xfrm>
            <a:off x="508000" y="21717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Triangle"/>
          <p:cNvSpPr/>
          <p:nvPr/>
        </p:nvSpPr>
        <p:spPr>
          <a:xfrm>
            <a:off x="508000" y="635000"/>
            <a:ext cx="11997292"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508000" y="800100"/>
            <a:ext cx="11988800" cy="121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508000" y="2628900"/>
            <a:ext cx="11988800"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1pPr>
      <a:lvl2pPr marL="0" marR="0" indent="2286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2pPr>
      <a:lvl3pPr marL="0" marR="0" indent="4572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3pPr>
      <a:lvl4pPr marL="0" marR="0" indent="6858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4pPr>
      <a:lvl5pPr marL="0" marR="0" indent="9144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5pPr>
      <a:lvl6pPr marL="0" marR="0" indent="11430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6pPr>
      <a:lvl7pPr marL="0" marR="0" indent="13716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7pPr>
      <a:lvl8pPr marL="0" marR="0" indent="16002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8pPr>
      <a:lvl9pPr marL="0" marR="0" indent="1828800" algn="ctr" defTabSz="584200" rtl="0" latinLnBrk="0">
        <a:lnSpc>
          <a:spcPct val="90000"/>
        </a:lnSpc>
        <a:spcBef>
          <a:spcPts val="1600"/>
        </a:spcBef>
        <a:spcAft>
          <a:spcPts val="0"/>
        </a:spcAft>
        <a:buClrTx/>
        <a:buSzTx/>
        <a:buFontTx/>
        <a:buNone/>
        <a:tabLst/>
        <a:defRPr sz="7000" b="0" i="0" u="none" strike="noStrike" cap="none" spc="0" baseline="0">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lass 2"/>
          <p:cNvSpPr>
            <a:spLocks noGrp="1"/>
          </p:cNvSpPr>
          <p:nvPr>
            <p:ph type="body" idx="21"/>
          </p:nvPr>
        </p:nvSpPr>
        <p:spPr>
          <a:prstGeom prst="rect">
            <a:avLst/>
          </a:prstGeom>
        </p:spPr>
        <p:txBody>
          <a:bodyPr/>
          <a:lstStyle/>
          <a:p>
            <a:r>
              <a:t>Class 2</a:t>
            </a:r>
          </a:p>
        </p:txBody>
      </p:sp>
      <p:sp>
        <p:nvSpPr>
          <p:cNvPr id="134" name="Internet Privacy Law"/>
          <p:cNvSpPr txBox="1">
            <a:spLocks noGrp="1"/>
          </p:cNvSpPr>
          <p:nvPr>
            <p:ph type="ctrTitle"/>
          </p:nvPr>
        </p:nvSpPr>
        <p:spPr>
          <a:prstGeom prst="rect">
            <a:avLst/>
          </a:prstGeom>
        </p:spPr>
        <p:txBody>
          <a:bodyPr/>
          <a:lstStyle/>
          <a:p>
            <a:r>
              <a:t>Internet Privacy Law</a:t>
            </a:r>
          </a:p>
        </p:txBody>
      </p:sp>
      <p:sp>
        <p:nvSpPr>
          <p:cNvPr id="135" name="Third Party Doctrine and Privacy"/>
          <p:cNvSpPr txBox="1">
            <a:spLocks noGrp="1"/>
          </p:cNvSpPr>
          <p:nvPr>
            <p:ph type="subTitle" sz="quarter" idx="1"/>
          </p:nvPr>
        </p:nvSpPr>
        <p:spPr>
          <a:prstGeom prst="rect">
            <a:avLst/>
          </a:prstGeom>
        </p:spPr>
        <p:txBody>
          <a:bodyPr/>
          <a:lstStyle/>
          <a:p>
            <a:r>
              <a:t>Third Party Doctrine and Privacy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3"/>
          <p:cNvGrpSpPr/>
          <p:nvPr/>
        </p:nvGrpSpPr>
        <p:grpSpPr>
          <a:xfrm>
            <a:off x="6692900" y="2565400"/>
            <a:ext cx="5842000" cy="6680200"/>
            <a:chOff x="-127000" y="-88900"/>
            <a:chExt cx="5842000" cy="6680200"/>
          </a:xfrm>
        </p:grpSpPr>
        <p:pic>
          <p:nvPicPr>
            <p:cNvPr id="72" name="2640399.jpg"/>
            <p:cNvPicPr/>
            <p:nvPr/>
          </p:nvPicPr>
          <p:blipFill>
            <a:blip r:embed="rId3"/>
            <a:srcRect l="19310" r="19310"/>
            <a:stretch>
              <a:fillRect/>
            </a:stretch>
          </p:blipFill>
          <p:spPr>
            <a:xfrm>
              <a:off x="0" y="0"/>
              <a:ext cx="5588000" cy="6350000"/>
            </a:xfrm>
            <a:prstGeom prst="rect">
              <a:avLst/>
            </a:prstGeom>
            <a:ln>
              <a:noFill/>
            </a:ln>
            <a:effectLst/>
          </p:spPr>
        </p:pic>
        <p:pic>
          <p:nvPicPr>
            <p:cNvPr id="71" name="Picture 70"/>
            <p:cNvPicPr/>
            <p:nvPr/>
          </p:nvPicPr>
          <p:blipFill>
            <a:blip r:embed="rId4"/>
            <a:stretch>
              <a:fillRect/>
            </a:stretch>
          </p:blipFill>
          <p:spPr>
            <a:xfrm>
              <a:off x="-127000" y="-88900"/>
              <a:ext cx="5842000" cy="6680200"/>
            </a:xfrm>
            <a:prstGeom prst="rect">
              <a:avLst/>
            </a:prstGeom>
            <a:effectLst/>
          </p:spPr>
        </p:pic>
      </p:grpSp>
      <p:sp>
        <p:nvSpPr>
          <p:cNvPr id="74" name="Shape 74"/>
          <p:cNvSpPr>
            <a:spLocks noGrp="1"/>
          </p:cNvSpPr>
          <p:nvPr>
            <p:ph type="title"/>
          </p:nvPr>
        </p:nvSpPr>
        <p:spPr>
          <a:prstGeom prst="rect">
            <a:avLst/>
          </a:prstGeom>
        </p:spPr>
        <p:txBody>
          <a:bodyPr/>
          <a:lstStyle/>
          <a:p>
            <a:pPr lvl="0">
              <a:defRPr sz="1800">
                <a:solidFill>
                  <a:srgbClr val="000000"/>
                </a:solidFill>
              </a:defRPr>
            </a:pPr>
            <a:r>
              <a:rPr sz="7000">
                <a:solidFill>
                  <a:srgbClr val="D93E2B"/>
                </a:solidFill>
              </a:rPr>
              <a:t>Listening to your calls</a:t>
            </a:r>
          </a:p>
        </p:txBody>
      </p:sp>
      <p:sp>
        <p:nvSpPr>
          <p:cNvPr id="75" name="Shape 75"/>
          <p:cNvSpPr>
            <a:spLocks noGrp="1"/>
          </p:cNvSpPr>
          <p:nvPr>
            <p:ph type="body" idx="1"/>
          </p:nvPr>
        </p:nvSpPr>
        <p:spPr>
          <a:xfrm>
            <a:off x="508000" y="2628900"/>
            <a:ext cx="5994400" cy="6096000"/>
          </a:xfrm>
          <a:prstGeom prst="rect">
            <a:avLst/>
          </a:prstGeom>
        </p:spPr>
        <p:txBody>
          <a:bodyPr/>
          <a:lstStyle/>
          <a:p>
            <a:pPr lvl="0">
              <a:defRPr sz="1800">
                <a:solidFill>
                  <a:srgbClr val="000000"/>
                </a:solidFill>
              </a:defRPr>
            </a:pPr>
            <a:r>
              <a:rPr sz="3000" dirty="0">
                <a:solidFill>
                  <a:srgbClr val="414141"/>
                </a:solidFill>
              </a:rPr>
              <a:t>The judge must find: </a:t>
            </a:r>
          </a:p>
          <a:p>
            <a:pPr lvl="0">
              <a:defRPr sz="1800">
                <a:solidFill>
                  <a:srgbClr val="000000"/>
                </a:solidFill>
              </a:defRPr>
            </a:pPr>
            <a:r>
              <a:rPr sz="3000" dirty="0">
                <a:solidFill>
                  <a:srgbClr val="414141"/>
                </a:solidFill>
              </a:rPr>
              <a:t>(1) probable cause for belief that a particular enumerated offense is being committed; and </a:t>
            </a:r>
          </a:p>
          <a:p>
            <a:pPr lvl="0">
              <a:defRPr sz="1800">
                <a:solidFill>
                  <a:srgbClr val="000000"/>
                </a:solidFill>
              </a:defRPr>
            </a:pPr>
            <a:r>
              <a:rPr sz="3000" dirty="0">
                <a:solidFill>
                  <a:srgbClr val="414141"/>
                </a:solidFill>
              </a:rPr>
              <a:t>(2) probable cause for belief that particular communications concerning that offense will be obtained through interception.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 descr="Image"/>
          <p:cNvPicPr>
            <a:picLocks noGrp="1"/>
          </p:cNvPicPr>
          <p:nvPr>
            <p:ph type="pic" idx="22"/>
          </p:nvPr>
        </p:nvPicPr>
        <p:blipFill>
          <a:blip r:embed="rId2"/>
          <a:stretch>
            <a:fillRect/>
          </a:stretch>
        </p:blipFill>
        <p:spPr>
          <a:xfrm>
            <a:off x="6691219" y="558799"/>
            <a:ext cx="5842001" cy="8661401"/>
          </a:xfrm>
          <a:prstGeom prst="rect">
            <a:avLst/>
          </a:prstGeom>
        </p:spPr>
      </p:pic>
      <p:sp>
        <p:nvSpPr>
          <p:cNvPr id="159" name="Florida v. Riley"/>
          <p:cNvSpPr txBox="1">
            <a:spLocks noGrp="1"/>
          </p:cNvSpPr>
          <p:nvPr>
            <p:ph type="title"/>
          </p:nvPr>
        </p:nvSpPr>
        <p:spPr>
          <a:prstGeom prst="rect">
            <a:avLst/>
          </a:prstGeom>
        </p:spPr>
        <p:txBody>
          <a:bodyPr/>
          <a:lstStyle/>
          <a:p>
            <a:r>
              <a:t>Florida v. Riley</a:t>
            </a:r>
          </a:p>
        </p:txBody>
      </p:sp>
      <p:sp>
        <p:nvSpPr>
          <p:cNvPr id="160" name="1989"/>
          <p:cNvSpPr txBox="1">
            <a:spLocks noGrp="1"/>
          </p:cNvSpPr>
          <p:nvPr>
            <p:ph type="body" sz="quarter" idx="1"/>
          </p:nvPr>
        </p:nvSpPr>
        <p:spPr>
          <a:prstGeom prst="rect">
            <a:avLst/>
          </a:prstGeom>
        </p:spPr>
        <p:txBody>
          <a:bodyPr/>
          <a:lstStyle/>
          <a:p>
            <a:r>
              <a:t>1989</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 descr="Image"/>
          <p:cNvPicPr>
            <a:picLocks noGrp="1"/>
          </p:cNvPicPr>
          <p:nvPr>
            <p:ph type="pic" idx="22"/>
          </p:nvPr>
        </p:nvPicPr>
        <p:blipFill>
          <a:blip r:embed="rId2"/>
          <a:stretch>
            <a:fillRect/>
          </a:stretch>
        </p:blipFill>
        <p:spPr>
          <a:xfrm>
            <a:off x="6691219" y="558799"/>
            <a:ext cx="5842001" cy="8661401"/>
          </a:xfrm>
          <a:prstGeom prst="rect">
            <a:avLst/>
          </a:prstGeom>
        </p:spPr>
      </p:pic>
      <p:sp>
        <p:nvSpPr>
          <p:cNvPr id="163" name="Kyllo v. United States"/>
          <p:cNvSpPr txBox="1">
            <a:spLocks noGrp="1"/>
          </p:cNvSpPr>
          <p:nvPr>
            <p:ph type="title"/>
          </p:nvPr>
        </p:nvSpPr>
        <p:spPr>
          <a:prstGeom prst="rect">
            <a:avLst/>
          </a:prstGeom>
        </p:spPr>
        <p:txBody>
          <a:bodyPr/>
          <a:lstStyle/>
          <a:p>
            <a:r>
              <a:t>Kyllo v. United States</a:t>
            </a:r>
          </a:p>
        </p:txBody>
      </p:sp>
      <p:sp>
        <p:nvSpPr>
          <p:cNvPr id="164" name="2001"/>
          <p:cNvSpPr txBox="1">
            <a:spLocks noGrp="1"/>
          </p:cNvSpPr>
          <p:nvPr>
            <p:ph type="body" sz="quarter" idx="1"/>
          </p:nvPr>
        </p:nvSpPr>
        <p:spPr>
          <a:prstGeom prst="rect">
            <a:avLst/>
          </a:prstGeom>
        </p:spPr>
        <p:txBody>
          <a:bodyPr/>
          <a:lstStyle/>
          <a:p>
            <a:r>
              <a:t>2001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 descr="Image"/>
          <p:cNvPicPr>
            <a:picLocks noGrp="1" noChangeAspect="1"/>
          </p:cNvPicPr>
          <p:nvPr>
            <p:ph type="pic" idx="22"/>
          </p:nvPr>
        </p:nvPicPr>
        <p:blipFill>
          <a:blip r:embed="rId2"/>
          <a:srcRect/>
          <a:stretch>
            <a:fillRect/>
          </a:stretch>
        </p:blipFill>
        <p:spPr>
          <a:xfrm>
            <a:off x="4241839" y="4913369"/>
            <a:ext cx="8416656" cy="4734370"/>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67" name="United States v. Jones"/>
          <p:cNvSpPr txBox="1">
            <a:spLocks noGrp="1"/>
          </p:cNvSpPr>
          <p:nvPr>
            <p:ph type="title"/>
          </p:nvPr>
        </p:nvSpPr>
        <p:spPr>
          <a:xfrm>
            <a:off x="524845" y="1223213"/>
            <a:ext cx="10169872" cy="2032001"/>
          </a:xfrm>
          <a:prstGeom prst="rect">
            <a:avLst/>
          </a:prstGeom>
        </p:spPr>
        <p:txBody>
          <a:bodyPr/>
          <a:lstStyle/>
          <a:p>
            <a:r>
              <a:t>United States v. Jones</a:t>
            </a:r>
          </a:p>
        </p:txBody>
      </p:sp>
      <p:sp>
        <p:nvSpPr>
          <p:cNvPr id="168" name="2012…"/>
          <p:cNvSpPr txBox="1">
            <a:spLocks noGrp="1"/>
          </p:cNvSpPr>
          <p:nvPr>
            <p:ph type="body" sz="quarter" idx="1"/>
          </p:nvPr>
        </p:nvSpPr>
        <p:spPr>
          <a:xfrm>
            <a:off x="514350" y="2870200"/>
            <a:ext cx="5676900" cy="4013200"/>
          </a:xfrm>
          <a:prstGeom prst="rect">
            <a:avLst/>
          </a:prstGeom>
        </p:spPr>
        <p:txBody>
          <a:bodyPr/>
          <a:lstStyle/>
          <a:p>
            <a:pPr marL="313266" indent="-313266">
              <a:buSzPct val="75000"/>
              <a:buChar char="•"/>
            </a:pPr>
            <a:r>
              <a:t>2012</a:t>
            </a:r>
          </a:p>
          <a:p>
            <a:pPr marL="313266" indent="-313266">
              <a:buSzPct val="75000"/>
              <a:buChar char="•"/>
            </a:pPr>
            <a:r>
              <a:t>Unanimous but split court</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 descr="Image"/>
          <p:cNvPicPr>
            <a:picLocks noGrp="1"/>
          </p:cNvPicPr>
          <p:nvPr>
            <p:ph type="pic" idx="22"/>
          </p:nvPr>
        </p:nvPicPr>
        <p:blipFill>
          <a:blip r:embed="rId2"/>
          <a:stretch>
            <a:fillRect/>
          </a:stretch>
        </p:blipFill>
        <p:spPr>
          <a:xfrm>
            <a:off x="469900" y="544561"/>
            <a:ext cx="12065000" cy="5537201"/>
          </a:xfrm>
          <a:prstGeom prst="rect">
            <a:avLst/>
          </a:prstGeom>
        </p:spPr>
      </p:pic>
      <p:sp>
        <p:nvSpPr>
          <p:cNvPr id="171" name="Impact on the internet"/>
          <p:cNvSpPr txBox="1">
            <a:spLocks noGrp="1"/>
          </p:cNvSpPr>
          <p:nvPr>
            <p:ph type="title"/>
          </p:nvPr>
        </p:nvSpPr>
        <p:spPr>
          <a:prstGeom prst="rect">
            <a:avLst/>
          </a:prstGeom>
        </p:spPr>
        <p:txBody>
          <a:bodyPr/>
          <a:lstStyle/>
          <a:p>
            <a:r>
              <a:t>Impact on the internet</a:t>
            </a:r>
          </a:p>
        </p:txBody>
      </p:sp>
      <p:sp>
        <p:nvSpPr>
          <p:cNvPr id="172"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20080710-wiretapping.gif"/>
          <p:cNvPicPr/>
          <p:nvPr/>
        </p:nvPicPr>
        <p:blipFill>
          <a:blip r:embed="rId3"/>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p:cNvSpPr>
          <p:nvPr>
            <p:ph type="title"/>
          </p:nvPr>
        </p:nvSpPr>
        <p:spPr>
          <a:prstGeom prst="rect">
            <a:avLst/>
          </a:prstGeom>
        </p:spPr>
        <p:txBody>
          <a:bodyPr/>
          <a:lstStyle/>
          <a:p>
            <a:pPr lvl="0">
              <a:defRPr sz="1800">
                <a:solidFill>
                  <a:srgbClr val="000000"/>
                </a:solidFill>
              </a:defRPr>
            </a:pPr>
            <a:r>
              <a:rPr sz="7000" dirty="0">
                <a:solidFill>
                  <a:srgbClr val="D93E2B"/>
                </a:solidFill>
              </a:rPr>
              <a:t>ECPA 18 USC 270</a:t>
            </a:r>
            <a:r>
              <a:rPr lang="en-US" sz="7000" dirty="0">
                <a:solidFill>
                  <a:srgbClr val="D93E2B"/>
                </a:solidFill>
              </a:rPr>
              <a:t>3</a:t>
            </a:r>
            <a:r>
              <a:rPr sz="7000" dirty="0">
                <a:solidFill>
                  <a:srgbClr val="D93E2B"/>
                </a:solidFill>
              </a:rPr>
              <a:t>(a)</a:t>
            </a:r>
          </a:p>
        </p:txBody>
      </p:sp>
      <p:sp>
        <p:nvSpPr>
          <p:cNvPr id="82" name="Shape 82"/>
          <p:cNvSpPr>
            <a:spLocks noGrp="1"/>
          </p:cNvSpPr>
          <p:nvPr>
            <p:ph type="body" idx="1"/>
          </p:nvPr>
        </p:nvSpPr>
        <p:spPr>
          <a:prstGeom prst="rect">
            <a:avLst/>
          </a:prstGeom>
        </p:spPr>
        <p:txBody>
          <a:bodyPr/>
          <a:lstStyle/>
          <a:p>
            <a:pPr marL="446404" lvl="0" indent="-446404" defTabSz="554990">
              <a:spcBef>
                <a:spcPts val="2200"/>
              </a:spcBef>
              <a:defRPr sz="1800">
                <a:solidFill>
                  <a:srgbClr val="000000"/>
                </a:solidFill>
              </a:defRPr>
            </a:pPr>
            <a:r>
              <a:rPr sz="3420">
                <a:solidFill>
                  <a:srgbClr val="414141"/>
                </a:solidFill>
              </a:rPr>
              <a:t>Contents of Wire or Electronic Communications in Electronic Storage.— A governmental entity may require the disclosure by a provider … of the </a:t>
            </a:r>
            <a:r>
              <a:rPr sz="3420" u="sng">
                <a:solidFill>
                  <a:srgbClr val="414141"/>
                </a:solidFill>
              </a:rPr>
              <a:t>contents</a:t>
            </a:r>
            <a:r>
              <a:rPr sz="3420">
                <a:solidFill>
                  <a:srgbClr val="414141"/>
                </a:solidFill>
              </a:rPr>
              <a:t> … in an electronic communications system for </a:t>
            </a:r>
            <a:r>
              <a:rPr sz="3420" u="sng">
                <a:solidFill>
                  <a:srgbClr val="414141"/>
                </a:solidFill>
              </a:rPr>
              <a:t>one hundred and eighty days or less</a:t>
            </a:r>
            <a:r>
              <a:rPr sz="3420">
                <a:solidFill>
                  <a:srgbClr val="414141"/>
                </a:solidFill>
              </a:rPr>
              <a:t>, only </a:t>
            </a:r>
            <a:r>
              <a:rPr sz="3420" u="sng">
                <a:solidFill>
                  <a:srgbClr val="414141"/>
                </a:solidFill>
              </a:rPr>
              <a:t>pursuant to a warrant</a:t>
            </a:r>
            <a:r>
              <a:rPr sz="3420">
                <a:solidFill>
                  <a:srgbClr val="414141"/>
                </a:solidFill>
              </a:rPr>
              <a:t> </a:t>
            </a:r>
          </a:p>
          <a:p>
            <a:pPr marL="446404" lvl="0" indent="-446404" defTabSz="554990">
              <a:spcBef>
                <a:spcPts val="2200"/>
              </a:spcBef>
              <a:defRPr sz="1800">
                <a:solidFill>
                  <a:srgbClr val="000000"/>
                </a:solidFill>
              </a:defRPr>
            </a:pPr>
            <a:r>
              <a:rPr sz="3420">
                <a:solidFill>
                  <a:srgbClr val="414141"/>
                </a:solidFill>
              </a:rPr>
              <a:t>A governmental entity may require the disclosure by a provider … of the </a:t>
            </a:r>
            <a:r>
              <a:rPr sz="3420" u="sng">
                <a:solidFill>
                  <a:srgbClr val="414141"/>
                </a:solidFill>
              </a:rPr>
              <a:t>contents</a:t>
            </a:r>
            <a:r>
              <a:rPr sz="3420">
                <a:solidFill>
                  <a:srgbClr val="414141"/>
                </a:solidFill>
              </a:rPr>
              <a:t> … electronic storage in an electronic communications system for </a:t>
            </a:r>
            <a:r>
              <a:rPr sz="3420" u="sng">
                <a:solidFill>
                  <a:srgbClr val="414141"/>
                </a:solidFill>
              </a:rPr>
              <a:t>more than one hundred and eighty days</a:t>
            </a:r>
            <a:r>
              <a:rPr sz="3420">
                <a:solidFill>
                  <a:srgbClr val="414141"/>
                </a:solidFill>
              </a:rPr>
              <a:t> by the means available under subsection (b) of this section.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title"/>
          </p:nvPr>
        </p:nvSpPr>
        <p:spPr>
          <a:prstGeom prst="rect">
            <a:avLst/>
          </a:prstGeom>
        </p:spPr>
        <p:txBody>
          <a:bodyPr/>
          <a:lstStyle/>
          <a:p>
            <a:pPr lvl="0">
              <a:defRPr sz="1800">
                <a:solidFill>
                  <a:srgbClr val="000000"/>
                </a:solidFill>
              </a:defRPr>
            </a:pPr>
            <a:r>
              <a:rPr sz="7000" dirty="0">
                <a:solidFill>
                  <a:srgbClr val="D93E2B"/>
                </a:solidFill>
              </a:rPr>
              <a:t>ECPA 18 USC 270</a:t>
            </a:r>
            <a:r>
              <a:rPr lang="en-US" sz="7000" dirty="0">
                <a:solidFill>
                  <a:srgbClr val="D93E2B"/>
                </a:solidFill>
              </a:rPr>
              <a:t>3</a:t>
            </a:r>
            <a:r>
              <a:rPr sz="7000" dirty="0">
                <a:solidFill>
                  <a:srgbClr val="D93E2B"/>
                </a:solidFill>
              </a:rPr>
              <a:t>(b)</a:t>
            </a:r>
          </a:p>
        </p:txBody>
      </p:sp>
      <p:sp>
        <p:nvSpPr>
          <p:cNvPr id="85" name="Shape 85"/>
          <p:cNvSpPr>
            <a:spLocks noGrp="1"/>
          </p:cNvSpPr>
          <p:nvPr>
            <p:ph type="body" idx="1"/>
          </p:nvPr>
        </p:nvSpPr>
        <p:spPr>
          <a:prstGeom prst="rect">
            <a:avLst/>
          </a:prstGeom>
        </p:spPr>
        <p:txBody>
          <a:bodyPr/>
          <a:lstStyle/>
          <a:p>
            <a:pPr marL="234950" lvl="0" indent="-234950" defTabSz="292100">
              <a:spcBef>
                <a:spcPts val="1200"/>
              </a:spcBef>
              <a:defRPr sz="1800">
                <a:solidFill>
                  <a:srgbClr val="000000"/>
                </a:solidFill>
              </a:defRPr>
            </a:pPr>
            <a:r>
              <a:rPr>
                <a:solidFill>
                  <a:srgbClr val="414141"/>
                </a:solidFill>
              </a:rPr>
              <a:t>Contents of Wire or Electronic Communications in a Remote Computing Service.—</a:t>
            </a:r>
          </a:p>
          <a:p>
            <a:pPr marL="234950" lvl="0" indent="-234950" defTabSz="292100">
              <a:spcBef>
                <a:spcPts val="1200"/>
              </a:spcBef>
              <a:defRPr sz="1800">
                <a:solidFill>
                  <a:srgbClr val="000000"/>
                </a:solidFill>
              </a:defRPr>
            </a:pPr>
            <a:r>
              <a:rPr>
                <a:solidFill>
                  <a:srgbClr val="414141"/>
                </a:solidFill>
              </a:rPr>
              <a:t>(1) A governmental entity may require [disclosure] made applicable by paragraph (2) of this subsection—</a:t>
            </a:r>
          </a:p>
          <a:p>
            <a:pPr marL="469900" lvl="1" indent="-234950" defTabSz="292100">
              <a:spcBef>
                <a:spcPts val="1200"/>
              </a:spcBef>
              <a:defRPr sz="1800">
                <a:solidFill>
                  <a:srgbClr val="000000"/>
                </a:solidFill>
              </a:defRPr>
            </a:pPr>
            <a:r>
              <a:rPr>
                <a:solidFill>
                  <a:srgbClr val="414141"/>
                </a:solidFill>
              </a:rPr>
              <a:t>(A) </a:t>
            </a:r>
            <a:r>
              <a:rPr u="sng">
                <a:solidFill>
                  <a:srgbClr val="414141"/>
                </a:solidFill>
              </a:rPr>
              <a:t>without</a:t>
            </a:r>
            <a:r>
              <a:rPr>
                <a:solidFill>
                  <a:srgbClr val="414141"/>
                </a:solidFill>
              </a:rPr>
              <a:t> required notice to the subscriber or customer, if the governmental entity obtains a warrant; or</a:t>
            </a:r>
          </a:p>
          <a:p>
            <a:pPr marL="469900" lvl="1" indent="-234950" defTabSz="292100">
              <a:spcBef>
                <a:spcPts val="1200"/>
              </a:spcBef>
              <a:defRPr sz="1800">
                <a:solidFill>
                  <a:srgbClr val="000000"/>
                </a:solidFill>
              </a:defRPr>
            </a:pPr>
            <a:r>
              <a:rPr>
                <a:solidFill>
                  <a:srgbClr val="414141"/>
                </a:solidFill>
              </a:rPr>
              <a:t>(B) with </a:t>
            </a:r>
            <a:r>
              <a:rPr u="sng">
                <a:solidFill>
                  <a:srgbClr val="414141"/>
                </a:solidFill>
              </a:rPr>
              <a:t>prior notice from</a:t>
            </a:r>
            <a:r>
              <a:rPr>
                <a:solidFill>
                  <a:srgbClr val="414141"/>
                </a:solidFill>
              </a:rPr>
              <a:t> the governmental entity to the subscriber or customer if the governmental entity—</a:t>
            </a:r>
          </a:p>
          <a:p>
            <a:pPr marL="704850" lvl="2" indent="-234950" defTabSz="292100">
              <a:spcBef>
                <a:spcPts val="1200"/>
              </a:spcBef>
              <a:defRPr sz="1800">
                <a:solidFill>
                  <a:srgbClr val="000000"/>
                </a:solidFill>
              </a:defRPr>
            </a:pPr>
            <a:r>
              <a:rPr>
                <a:solidFill>
                  <a:srgbClr val="414141"/>
                </a:solidFill>
              </a:rPr>
              <a:t>(i) uses an administrative subpoena…; or</a:t>
            </a:r>
          </a:p>
          <a:p>
            <a:pPr marL="704850" lvl="2" indent="-234950" defTabSz="292100">
              <a:spcBef>
                <a:spcPts val="1200"/>
              </a:spcBef>
              <a:defRPr sz="1800">
                <a:solidFill>
                  <a:srgbClr val="000000"/>
                </a:solidFill>
              </a:defRPr>
            </a:pPr>
            <a:r>
              <a:rPr>
                <a:solidFill>
                  <a:srgbClr val="414141"/>
                </a:solidFill>
              </a:rPr>
              <a:t>(ii) obtains a court order for such disclosure under subsection (d) of this section; except that delayed notice may be given pursuant to section 2705 of this title.</a:t>
            </a:r>
          </a:p>
          <a:p>
            <a:pPr marL="234950" lvl="0" indent="-234950" defTabSz="292100">
              <a:spcBef>
                <a:spcPts val="1200"/>
              </a:spcBef>
              <a:defRPr sz="1800">
                <a:solidFill>
                  <a:srgbClr val="000000"/>
                </a:solidFill>
              </a:defRPr>
            </a:pPr>
            <a:r>
              <a:rPr>
                <a:solidFill>
                  <a:srgbClr val="414141"/>
                </a:solidFill>
              </a:rPr>
              <a:t>(2) Paragraph (1) is applicable with respect to any wire or electronic communication that is held or maintained on that service—</a:t>
            </a:r>
          </a:p>
          <a:p>
            <a:pPr marL="469900" lvl="1" indent="-234950" defTabSz="292100">
              <a:spcBef>
                <a:spcPts val="1200"/>
              </a:spcBef>
              <a:defRPr sz="1800">
                <a:solidFill>
                  <a:srgbClr val="000000"/>
                </a:solidFill>
              </a:defRPr>
            </a:pPr>
            <a:r>
              <a:rPr>
                <a:solidFill>
                  <a:srgbClr val="414141"/>
                </a:solidFill>
              </a:rPr>
              <a:t>(A) on behalf of, and received by means of electronic transmission from (or created by means of computer processing of communications received by means of electronic transmission from), a subscriber or customer of such remote computing service; and</a:t>
            </a:r>
          </a:p>
          <a:p>
            <a:pPr marL="469900" lvl="1" indent="-234950" defTabSz="292100">
              <a:spcBef>
                <a:spcPts val="1200"/>
              </a:spcBef>
              <a:defRPr sz="1800">
                <a:solidFill>
                  <a:srgbClr val="000000"/>
                </a:solidFill>
              </a:defRPr>
            </a:pPr>
            <a:r>
              <a:rPr>
                <a:solidFill>
                  <a:srgbClr val="414141"/>
                </a:solidFill>
              </a:rPr>
              <a:t>(B) solely for the purpose of providing storage or computer processing services to such subscriber or customer, if the provider is not authorized to access the contents of any such communications for purposes of providing any services other than storage or computer processing.</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title"/>
          </p:nvPr>
        </p:nvSpPr>
        <p:spPr>
          <a:prstGeom prst="rect">
            <a:avLst/>
          </a:prstGeom>
        </p:spPr>
        <p:txBody>
          <a:bodyPr/>
          <a:lstStyle/>
          <a:p>
            <a:pPr lvl="0">
              <a:defRPr sz="1800">
                <a:solidFill>
                  <a:srgbClr val="000000"/>
                </a:solidFill>
              </a:defRPr>
            </a:pPr>
            <a:r>
              <a:rPr sz="7000">
                <a:solidFill>
                  <a:srgbClr val="D93E2B"/>
                </a:solidFill>
              </a:rPr>
              <a:t>ECPA 18 USC 270</a:t>
            </a:r>
            <a:r>
              <a:rPr lang="en-US" sz="7000">
                <a:solidFill>
                  <a:srgbClr val="D93E2B"/>
                </a:solidFill>
              </a:rPr>
              <a:t>3</a:t>
            </a:r>
            <a:r>
              <a:rPr sz="7000">
                <a:solidFill>
                  <a:srgbClr val="D93E2B"/>
                </a:solidFill>
              </a:rPr>
              <a:t>(c)</a:t>
            </a:r>
          </a:p>
        </p:txBody>
      </p:sp>
      <p:sp>
        <p:nvSpPr>
          <p:cNvPr id="88" name="Shape 88"/>
          <p:cNvSpPr>
            <a:spLocks noGrp="1"/>
          </p:cNvSpPr>
          <p:nvPr>
            <p:ph type="body" idx="1"/>
          </p:nvPr>
        </p:nvSpPr>
        <p:spPr>
          <a:prstGeom prst="rect">
            <a:avLst/>
          </a:prstGeom>
        </p:spPr>
        <p:txBody>
          <a:bodyPr/>
          <a:lstStyle/>
          <a:p>
            <a:pPr marL="258445" lvl="0" indent="-258445" defTabSz="321310">
              <a:spcBef>
                <a:spcPts val="1300"/>
              </a:spcBef>
              <a:defRPr sz="1800">
                <a:solidFill>
                  <a:srgbClr val="000000"/>
                </a:solidFill>
              </a:defRPr>
            </a:pPr>
            <a:r>
              <a:rPr sz="1980">
                <a:solidFill>
                  <a:srgbClr val="414141"/>
                </a:solidFill>
              </a:rPr>
              <a:t>Records Concerning Electronic Communication Service or Remote Computing Service.—</a:t>
            </a:r>
          </a:p>
          <a:p>
            <a:pPr marL="258445" lvl="0" indent="-258445" defTabSz="321310">
              <a:spcBef>
                <a:spcPts val="1300"/>
              </a:spcBef>
              <a:defRPr sz="1800">
                <a:solidFill>
                  <a:srgbClr val="000000"/>
                </a:solidFill>
              </a:defRPr>
            </a:pPr>
            <a:r>
              <a:rPr sz="1980">
                <a:solidFill>
                  <a:srgbClr val="414141"/>
                </a:solidFill>
              </a:rPr>
              <a:t>(2) A provider of electronic communication service or remote computing service shall disclose to a governmental entity the—</a:t>
            </a:r>
          </a:p>
          <a:p>
            <a:pPr marL="516890" lvl="1" indent="-258445" defTabSz="321310">
              <a:spcBef>
                <a:spcPts val="1300"/>
              </a:spcBef>
              <a:defRPr sz="1800">
                <a:solidFill>
                  <a:srgbClr val="000000"/>
                </a:solidFill>
              </a:defRPr>
            </a:pPr>
            <a:r>
              <a:rPr sz="1980">
                <a:solidFill>
                  <a:srgbClr val="414141"/>
                </a:solidFill>
              </a:rPr>
              <a:t>(A) name;</a:t>
            </a:r>
          </a:p>
          <a:p>
            <a:pPr marL="516890" lvl="1" indent="-258445" defTabSz="321310">
              <a:spcBef>
                <a:spcPts val="1300"/>
              </a:spcBef>
              <a:defRPr sz="1800">
                <a:solidFill>
                  <a:srgbClr val="000000"/>
                </a:solidFill>
              </a:defRPr>
            </a:pPr>
            <a:r>
              <a:rPr sz="1980">
                <a:solidFill>
                  <a:srgbClr val="414141"/>
                </a:solidFill>
              </a:rPr>
              <a:t>(B) address;</a:t>
            </a:r>
          </a:p>
          <a:p>
            <a:pPr marL="516890" lvl="1" indent="-258445" defTabSz="321310">
              <a:spcBef>
                <a:spcPts val="1300"/>
              </a:spcBef>
              <a:defRPr sz="1800">
                <a:solidFill>
                  <a:srgbClr val="000000"/>
                </a:solidFill>
              </a:defRPr>
            </a:pPr>
            <a:r>
              <a:rPr sz="1980">
                <a:solidFill>
                  <a:srgbClr val="414141"/>
                </a:solidFill>
              </a:rPr>
              <a:t>(C) local and long distance telephone connection records, or records of session times and durations;</a:t>
            </a:r>
          </a:p>
          <a:p>
            <a:pPr marL="516890" lvl="1" indent="-258445" defTabSz="321310">
              <a:spcBef>
                <a:spcPts val="1300"/>
              </a:spcBef>
              <a:defRPr sz="1800">
                <a:solidFill>
                  <a:srgbClr val="000000"/>
                </a:solidFill>
              </a:defRPr>
            </a:pPr>
            <a:r>
              <a:rPr sz="1980">
                <a:solidFill>
                  <a:srgbClr val="414141"/>
                </a:solidFill>
              </a:rPr>
              <a:t>(D) length of service (including start date) and types of service utilized;</a:t>
            </a:r>
          </a:p>
          <a:p>
            <a:pPr marL="516890" lvl="1" indent="-258445" defTabSz="321310">
              <a:spcBef>
                <a:spcPts val="1300"/>
              </a:spcBef>
              <a:defRPr sz="1800">
                <a:solidFill>
                  <a:srgbClr val="000000"/>
                </a:solidFill>
              </a:defRPr>
            </a:pPr>
            <a:r>
              <a:rPr sz="1980">
                <a:solidFill>
                  <a:srgbClr val="414141"/>
                </a:solidFill>
              </a:rPr>
              <a:t>(E) telephone or instrument number or other subscriber number or identity, including any temporarily assigned network address; and</a:t>
            </a:r>
          </a:p>
          <a:p>
            <a:pPr marL="516890" lvl="1" indent="-258445" defTabSz="321310">
              <a:spcBef>
                <a:spcPts val="1300"/>
              </a:spcBef>
              <a:defRPr sz="1800">
                <a:solidFill>
                  <a:srgbClr val="000000"/>
                </a:solidFill>
              </a:defRPr>
            </a:pPr>
            <a:r>
              <a:rPr sz="1980">
                <a:solidFill>
                  <a:srgbClr val="414141"/>
                </a:solidFill>
              </a:rPr>
              <a:t>(F) means and source of payment for such service (including any credit card or bank account number),</a:t>
            </a:r>
          </a:p>
          <a:p>
            <a:pPr marL="258445" lvl="0" indent="-258445" defTabSz="321310">
              <a:spcBef>
                <a:spcPts val="1300"/>
              </a:spcBef>
              <a:defRPr sz="1800">
                <a:solidFill>
                  <a:srgbClr val="000000"/>
                </a:solidFill>
              </a:defRPr>
            </a:pPr>
            <a:r>
              <a:rPr sz="1980">
                <a:solidFill>
                  <a:srgbClr val="414141"/>
                </a:solidFill>
              </a:rPr>
              <a:t>of a subscriber to or customer of such service when the governmental entity </a:t>
            </a:r>
            <a:r>
              <a:rPr sz="1980" u="sng">
                <a:solidFill>
                  <a:srgbClr val="414141"/>
                </a:solidFill>
              </a:rPr>
              <a:t>uses an administrative subpoena</a:t>
            </a:r>
            <a:r>
              <a:rPr sz="1980">
                <a:solidFill>
                  <a:srgbClr val="414141"/>
                </a:solidFill>
              </a:rPr>
              <a:t> authorized by a Federal or State statute or a Federal or State grand jury or trial subpoena or any means available under paragraph (1).</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he right of the people to be secure in their persons, houses, papers, and effects, against unreasonable searches and seizures, shall not be violated, and no Warrants shall issue, but upon probable cause, supported by Oath or affirmation, and particularl"/>
          <p:cNvSpPr txBox="1">
            <a:spLocks noGrp="1"/>
          </p:cNvSpPr>
          <p:nvPr>
            <p:ph type="body" idx="1"/>
          </p:nvPr>
        </p:nvSpPr>
        <p:spPr>
          <a:prstGeom prst="rect">
            <a:avLst/>
          </a:prstGeom>
        </p:spPr>
        <p:txBody>
          <a:bodyPr>
            <a:normAutofit fontScale="85000" lnSpcReduction="10000"/>
          </a:bodyPr>
          <a:lstStyle/>
          <a:p>
            <a:pPr marL="0" indent="0" algn="ctr" defTabSz="333756">
              <a:lnSpc>
                <a:spcPts val="7000"/>
              </a:lnSpc>
              <a:spcBef>
                <a:spcPts val="0"/>
              </a:spcBef>
              <a:buClrTx/>
              <a:buSzTx/>
              <a:buFontTx/>
              <a:buNone/>
              <a:defRPr sz="5246">
                <a:solidFill>
                  <a:srgbClr val="D93E2B"/>
                </a:solidFill>
                <a:latin typeface="Times Roman"/>
                <a:ea typeface="Times Roman"/>
                <a:cs typeface="Times Roman"/>
                <a:sym typeface="Times Roman"/>
              </a:defRPr>
            </a:pPr>
            <a:r>
              <a:t>The right of the people to be secure in their persons, houses, papers, and effects, against </a:t>
            </a:r>
            <a:r>
              <a:rPr u="sng"/>
              <a:t>unreasonable searches and seizures</a:t>
            </a:r>
            <a:r>
              <a:t>, shall not be violated, and no Warrants shall issue, but upon probable cause, supported by Oath or affirmation, and particularly describing the place to be searched, and the persons or things to be seized.</a:t>
            </a:r>
            <a:endParaRPr sz="876">
              <a:solidFill>
                <a:srgbClr val="000000"/>
              </a:solidFill>
            </a:endParaRPr>
          </a:p>
          <a:p>
            <a:pPr marL="0" indent="0" defTabSz="333756">
              <a:spcBef>
                <a:spcPts val="0"/>
              </a:spcBef>
              <a:buClrTx/>
              <a:buSzTx/>
              <a:buFontTx/>
              <a:buNone/>
              <a:defRPr sz="5246">
                <a:solidFill>
                  <a:srgbClr val="D93E2B"/>
                </a:solidFill>
                <a:latin typeface="Times Roman"/>
                <a:ea typeface="Times Roman"/>
                <a:cs typeface="Times Roman"/>
                <a:sym typeface="Times Roman"/>
              </a:defRPr>
            </a:pPr>
            <a:r>
              <a:t>-Fourth Amendment</a:t>
            </a:r>
            <a:r>
              <a:rPr sz="876">
                <a:solidFill>
                  <a:srgbClr val="000000"/>
                </a:solidFill>
              </a:rP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 descr="Image"/>
          <p:cNvPicPr>
            <a:picLocks noGrp="1"/>
          </p:cNvPicPr>
          <p:nvPr>
            <p:ph type="pic" idx="22"/>
          </p:nvPr>
        </p:nvPicPr>
        <p:blipFill>
          <a:blip r:embed="rId2"/>
          <a:stretch>
            <a:fillRect/>
          </a:stretch>
        </p:blipFill>
        <p:spPr>
          <a:xfrm>
            <a:off x="6691219" y="558799"/>
            <a:ext cx="5842001" cy="8661401"/>
          </a:xfrm>
          <a:prstGeom prst="rect">
            <a:avLst/>
          </a:prstGeom>
        </p:spPr>
      </p:pic>
      <p:sp>
        <p:nvSpPr>
          <p:cNvPr id="138" name="What is third-party doctrine?"/>
          <p:cNvSpPr txBox="1">
            <a:spLocks noGrp="1"/>
          </p:cNvSpPr>
          <p:nvPr>
            <p:ph type="title"/>
          </p:nvPr>
        </p:nvSpPr>
        <p:spPr>
          <a:prstGeom prst="rect">
            <a:avLst/>
          </a:prstGeom>
        </p:spPr>
        <p:txBody>
          <a:bodyPr/>
          <a:lstStyle/>
          <a:p>
            <a:r>
              <a:t>What is third-party doctrine?</a:t>
            </a:r>
          </a:p>
        </p:txBody>
      </p:sp>
      <p:sp>
        <p:nvSpPr>
          <p:cNvPr id="139" name="Double-click to edit"/>
          <p:cNvSpPr txBox="1">
            <a:spLocks noGrp="1"/>
          </p:cNvSpPr>
          <p:nvPr>
            <p:ph type="body" sz="quarter" idx="1"/>
          </p:nvPr>
        </p:nvSpPr>
        <p:spPr>
          <a:prstGeom prst="rect">
            <a:avLst/>
          </a:prstGeom>
        </p:spPr>
        <p:txBody>
          <a:bodyPr/>
          <a:lstStyle/>
          <a:p>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solidFill>
                  <a:srgbClr val="000000"/>
                </a:solidFill>
              </a:defRPr>
            </a:pPr>
            <a:r>
              <a:rPr sz="7000">
                <a:solidFill>
                  <a:srgbClr val="D93E2B"/>
                </a:solidFill>
              </a:rPr>
              <a:t>Third-party doctrine</a:t>
            </a:r>
          </a:p>
        </p:txBody>
      </p:sp>
      <p:sp>
        <p:nvSpPr>
          <p:cNvPr id="54" name="Shape 54"/>
          <p:cNvSpPr>
            <a:spLocks noGrp="1"/>
          </p:cNvSpPr>
          <p:nvPr>
            <p:ph type="body" idx="1"/>
          </p:nvPr>
        </p:nvSpPr>
        <p:spPr>
          <a:prstGeom prst="rect">
            <a:avLst/>
          </a:prstGeom>
        </p:spPr>
        <p:txBody>
          <a:bodyPr/>
          <a:lstStyle/>
          <a:p>
            <a:pPr lvl="0">
              <a:defRPr sz="1800">
                <a:solidFill>
                  <a:srgbClr val="000000"/>
                </a:solidFill>
              </a:defRPr>
            </a:pPr>
            <a:r>
              <a:rPr sz="3600">
                <a:solidFill>
                  <a:srgbClr val="414141"/>
                </a:solidFill>
              </a:rPr>
              <a:t>“This Court consistently has held that a person has no legitimate expectation of privacy in information he voluntarily turns over to third parties.” </a:t>
            </a:r>
            <a:br>
              <a:rPr sz="3600">
                <a:solidFill>
                  <a:srgbClr val="414141"/>
                </a:solidFill>
              </a:rPr>
            </a:br>
            <a:r>
              <a:rPr sz="3600">
                <a:solidFill>
                  <a:srgbClr val="414141"/>
                </a:solidFill>
              </a:rPr>
              <a:t>- </a:t>
            </a:r>
            <a:r>
              <a:rPr sz="3600" i="1">
                <a:solidFill>
                  <a:srgbClr val="414141"/>
                </a:solidFill>
              </a:rPr>
              <a:t>Smith v Maryland</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8"/>
          <p:cNvGrpSpPr/>
          <p:nvPr/>
        </p:nvGrpSpPr>
        <p:grpSpPr>
          <a:xfrm>
            <a:off x="6692900" y="2565400"/>
            <a:ext cx="5842000" cy="6680200"/>
            <a:chOff x="-127000" y="-88900"/>
            <a:chExt cx="5842000" cy="6680200"/>
          </a:xfrm>
        </p:grpSpPr>
        <p:pic>
          <p:nvPicPr>
            <p:cNvPr id="57" name="images.jpg"/>
            <p:cNvPicPr/>
            <p:nvPr/>
          </p:nvPicPr>
          <p:blipFill>
            <a:blip r:embed="rId3"/>
            <a:srcRect l="16872" r="16872"/>
            <a:stretch>
              <a:fillRect/>
            </a:stretch>
          </p:blipFill>
          <p:spPr>
            <a:xfrm>
              <a:off x="0" y="0"/>
              <a:ext cx="5588000" cy="6350000"/>
            </a:xfrm>
            <a:prstGeom prst="rect">
              <a:avLst/>
            </a:prstGeom>
            <a:ln>
              <a:noFill/>
            </a:ln>
            <a:effectLst/>
          </p:spPr>
        </p:pic>
        <p:pic>
          <p:nvPicPr>
            <p:cNvPr id="56" name="Picture 55"/>
            <p:cNvPicPr/>
            <p:nvPr/>
          </p:nvPicPr>
          <p:blipFill>
            <a:blip r:embed="rId4"/>
            <a:stretch>
              <a:fillRect/>
            </a:stretch>
          </p:blipFill>
          <p:spPr>
            <a:xfrm>
              <a:off x="-127000" y="-88900"/>
              <a:ext cx="5842000" cy="6680200"/>
            </a:xfrm>
            <a:prstGeom prst="rect">
              <a:avLst/>
            </a:prstGeom>
            <a:effectLst/>
          </p:spPr>
        </p:pic>
      </p:grpSp>
      <p:sp>
        <p:nvSpPr>
          <p:cNvPr id="59" name="Shape 59"/>
          <p:cNvSpPr>
            <a:spLocks noGrp="1"/>
          </p:cNvSpPr>
          <p:nvPr>
            <p:ph type="title"/>
          </p:nvPr>
        </p:nvSpPr>
        <p:spPr>
          <a:prstGeom prst="rect">
            <a:avLst/>
          </a:prstGeom>
        </p:spPr>
        <p:txBody>
          <a:bodyPr/>
          <a:lstStyle/>
          <a:p>
            <a:pPr lvl="0">
              <a:defRPr sz="1800">
                <a:solidFill>
                  <a:srgbClr val="000000"/>
                </a:solidFill>
              </a:defRPr>
            </a:pPr>
            <a:r>
              <a:rPr sz="7000">
                <a:solidFill>
                  <a:srgbClr val="D93E2B"/>
                </a:solidFill>
              </a:rPr>
              <a:t>Searching your home</a:t>
            </a:r>
          </a:p>
        </p:txBody>
      </p:sp>
      <p:sp>
        <p:nvSpPr>
          <p:cNvPr id="60" name="Shape 60"/>
          <p:cNvSpPr>
            <a:spLocks noGrp="1"/>
          </p:cNvSpPr>
          <p:nvPr>
            <p:ph type="body" idx="1"/>
          </p:nvPr>
        </p:nvSpPr>
        <p:spPr>
          <a:xfrm>
            <a:off x="508000" y="2628900"/>
            <a:ext cx="6057900" cy="6096000"/>
          </a:xfrm>
          <a:prstGeom prst="rect">
            <a:avLst/>
          </a:prstGeom>
        </p:spPr>
        <p:txBody>
          <a:bodyPr/>
          <a:lstStyle/>
          <a:p>
            <a:pPr lvl="0">
              <a:defRPr sz="1800">
                <a:solidFill>
                  <a:srgbClr val="000000"/>
                </a:solidFill>
              </a:defRPr>
            </a:pPr>
            <a:r>
              <a:rPr sz="3000" dirty="0">
                <a:solidFill>
                  <a:srgbClr val="414141"/>
                </a:solidFill>
              </a:rPr>
              <a:t>Warrant based on:</a:t>
            </a:r>
          </a:p>
          <a:p>
            <a:pPr lvl="0">
              <a:defRPr sz="1800">
                <a:solidFill>
                  <a:srgbClr val="000000"/>
                </a:solidFill>
              </a:defRPr>
            </a:pPr>
            <a:r>
              <a:rPr sz="3000" dirty="0">
                <a:solidFill>
                  <a:srgbClr val="414141"/>
                </a:solidFill>
              </a:rPr>
              <a:t>(1) There is probable cause to believe that the items sought to be seized are connected with criminal activity; and </a:t>
            </a:r>
          </a:p>
          <a:p>
            <a:pPr lvl="0">
              <a:defRPr sz="1800">
                <a:solidFill>
                  <a:srgbClr val="000000"/>
                </a:solidFill>
              </a:defRPr>
            </a:pPr>
            <a:r>
              <a:rPr sz="3000" dirty="0">
                <a:solidFill>
                  <a:srgbClr val="414141"/>
                </a:solidFill>
              </a:rPr>
              <a:t>(2) The items sought to be seized will probably, presently be found in the place sought to be searched.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Lorem Ipsum Dolor"/>
          <p:cNvSpPr>
            <a:spLocks noGrp="1"/>
          </p:cNvSpPr>
          <p:nvPr>
            <p:ph type="body" idx="21"/>
          </p:nvPr>
        </p:nvSpPr>
        <p:spPr>
          <a:prstGeom prst="rect">
            <a:avLst/>
          </a:prstGeom>
        </p:spPr>
        <p:txBody>
          <a:bodyPr/>
          <a:lstStyle/>
          <a:p>
            <a:r>
              <a:t>Lorem Ipsum Dolor</a:t>
            </a:r>
          </a:p>
        </p:txBody>
      </p:sp>
      <p:pic>
        <p:nvPicPr>
          <p:cNvPr id="144" name="Image" descr="Image"/>
          <p:cNvPicPr>
            <a:picLocks noGrp="1"/>
          </p:cNvPicPr>
          <p:nvPr>
            <p:ph type="pic" idx="22"/>
          </p:nvPr>
        </p:nvPicPr>
        <p:blipFill>
          <a:blip r:embed="rId3"/>
          <a:stretch>
            <a:fillRect/>
          </a:stretch>
        </p:blipFill>
        <p:spPr>
          <a:xfrm>
            <a:off x="6691219" y="558799"/>
            <a:ext cx="5842001" cy="8661401"/>
          </a:xfrm>
          <a:prstGeom prst="rect">
            <a:avLst/>
          </a:prstGeom>
        </p:spPr>
      </p:pic>
      <p:sp>
        <p:nvSpPr>
          <p:cNvPr id="145" name="Berger v. New York"/>
          <p:cNvSpPr txBox="1">
            <a:spLocks noGrp="1"/>
          </p:cNvSpPr>
          <p:nvPr>
            <p:ph type="title"/>
          </p:nvPr>
        </p:nvSpPr>
        <p:spPr>
          <a:prstGeom prst="rect">
            <a:avLst/>
          </a:prstGeom>
        </p:spPr>
        <p:txBody>
          <a:bodyPr/>
          <a:lstStyle/>
          <a:p>
            <a:r>
              <a:t>Berger v. New York</a:t>
            </a:r>
          </a:p>
        </p:txBody>
      </p:sp>
      <p:sp>
        <p:nvSpPr>
          <p:cNvPr id="146" name="1967"/>
          <p:cNvSpPr txBox="1">
            <a:spLocks noGrp="1"/>
          </p:cNvSpPr>
          <p:nvPr>
            <p:ph type="body" sz="quarter" idx="1"/>
          </p:nvPr>
        </p:nvSpPr>
        <p:spPr>
          <a:prstGeom prst="rect">
            <a:avLst/>
          </a:prstGeom>
        </p:spPr>
        <p:txBody>
          <a:bodyPr/>
          <a:lstStyle>
            <a:lvl1pPr marL="313266" indent="-313266">
              <a:buSzPct val="75000"/>
              <a:buChar char="•"/>
            </a:lvl1pPr>
          </a:lstStyle>
          <a:p>
            <a:r>
              <a:t>1967</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 descr="Image"/>
          <p:cNvPicPr>
            <a:picLocks noGrp="1"/>
          </p:cNvPicPr>
          <p:nvPr>
            <p:ph type="pic" idx="22"/>
          </p:nvPr>
        </p:nvPicPr>
        <p:blipFill>
          <a:blip r:embed="rId2"/>
          <a:stretch>
            <a:fillRect/>
          </a:stretch>
        </p:blipFill>
        <p:spPr>
          <a:xfrm>
            <a:off x="6691219" y="558799"/>
            <a:ext cx="5842001" cy="8661401"/>
          </a:xfrm>
          <a:prstGeom prst="rect">
            <a:avLst/>
          </a:prstGeom>
        </p:spPr>
      </p:pic>
      <p:sp>
        <p:nvSpPr>
          <p:cNvPr id="151" name="Katz v. United States"/>
          <p:cNvSpPr txBox="1">
            <a:spLocks noGrp="1"/>
          </p:cNvSpPr>
          <p:nvPr>
            <p:ph type="title"/>
          </p:nvPr>
        </p:nvSpPr>
        <p:spPr>
          <a:prstGeom prst="rect">
            <a:avLst/>
          </a:prstGeom>
        </p:spPr>
        <p:txBody>
          <a:bodyPr/>
          <a:lstStyle/>
          <a:p>
            <a:r>
              <a:t>Katz v. United States</a:t>
            </a:r>
          </a:p>
        </p:txBody>
      </p:sp>
      <p:sp>
        <p:nvSpPr>
          <p:cNvPr id="152" name="1967…"/>
          <p:cNvSpPr txBox="1">
            <a:spLocks noGrp="1"/>
          </p:cNvSpPr>
          <p:nvPr>
            <p:ph type="body" sz="quarter" idx="1"/>
          </p:nvPr>
        </p:nvSpPr>
        <p:spPr>
          <a:prstGeom prst="rect">
            <a:avLst/>
          </a:prstGeom>
        </p:spPr>
        <p:txBody>
          <a:bodyPr/>
          <a:lstStyle/>
          <a:p>
            <a:pPr marL="313266" indent="-313266">
              <a:buSzPct val="75000"/>
              <a:buChar char="•"/>
            </a:pPr>
            <a:r>
              <a:t>1967</a:t>
            </a:r>
          </a:p>
          <a:p>
            <a:pPr marL="313266" indent="-313266">
              <a:buSzPct val="75000"/>
              <a:buChar char="•"/>
            </a:pPr>
            <a:r>
              <a:t>Expectation of privacy?</a:t>
            </a:r>
          </a:p>
          <a:p>
            <a:pPr marL="313266" indent="-313266">
              <a:buSzPct val="75000"/>
              <a:buChar char="•"/>
            </a:pPr>
            <a:r>
              <a:t>What could law enforcement have done instead?</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age" descr="Image"/>
          <p:cNvPicPr>
            <a:picLocks noGrp="1" noChangeAspect="1"/>
          </p:cNvPicPr>
          <p:nvPr>
            <p:ph type="pic" idx="22"/>
          </p:nvPr>
        </p:nvPicPr>
        <p:blipFill>
          <a:blip r:embed="rId2"/>
          <a:srcRect/>
          <a:stretch>
            <a:fillRect/>
          </a:stretch>
        </p:blipFill>
        <p:spPr>
          <a:xfrm>
            <a:off x="4241839" y="5039620"/>
            <a:ext cx="8416656" cy="4481869"/>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155" name="Smith v. Maryland"/>
          <p:cNvSpPr txBox="1">
            <a:spLocks noGrp="1"/>
          </p:cNvSpPr>
          <p:nvPr>
            <p:ph type="title"/>
          </p:nvPr>
        </p:nvSpPr>
        <p:spPr>
          <a:xfrm>
            <a:off x="524845" y="1223213"/>
            <a:ext cx="10169872" cy="2032001"/>
          </a:xfrm>
          <a:prstGeom prst="rect">
            <a:avLst/>
          </a:prstGeom>
        </p:spPr>
        <p:txBody>
          <a:bodyPr/>
          <a:lstStyle/>
          <a:p>
            <a:r>
              <a:t>Smith v. Maryland</a:t>
            </a:r>
          </a:p>
        </p:txBody>
      </p:sp>
      <p:sp>
        <p:nvSpPr>
          <p:cNvPr id="156" name="1979…"/>
          <p:cNvSpPr txBox="1">
            <a:spLocks noGrp="1"/>
          </p:cNvSpPr>
          <p:nvPr>
            <p:ph type="body" sz="quarter" idx="1"/>
          </p:nvPr>
        </p:nvSpPr>
        <p:spPr>
          <a:xfrm>
            <a:off x="514349" y="2870200"/>
            <a:ext cx="5676901" cy="4013201"/>
          </a:xfrm>
          <a:prstGeom prst="rect">
            <a:avLst/>
          </a:prstGeom>
        </p:spPr>
        <p:txBody>
          <a:bodyPr/>
          <a:lstStyle/>
          <a:p>
            <a:pPr marL="313266" indent="-313266">
              <a:buSzPct val="75000"/>
              <a:buChar char="•"/>
            </a:pPr>
            <a:r>
              <a:t>1979</a:t>
            </a:r>
          </a:p>
          <a:p>
            <a:pPr marL="313266" indent="-313266">
              <a:buSzPct val="75000"/>
              <a:buChar char="•"/>
            </a:pPr>
            <a:r>
              <a:t>Pen register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prstGeom prst="rect">
            <a:avLst/>
          </a:prstGeom>
        </p:spPr>
        <p:txBody>
          <a:bodyPr/>
          <a:lstStyle/>
          <a:p>
            <a:pPr lvl="0">
              <a:defRPr sz="1800">
                <a:solidFill>
                  <a:srgbClr val="000000"/>
                </a:solidFill>
              </a:defRPr>
            </a:pPr>
            <a:r>
              <a:rPr sz="7000">
                <a:solidFill>
                  <a:srgbClr val="D93E2B"/>
                </a:solidFill>
              </a:rPr>
              <a:t>2 Types of Telephone Monitoring</a:t>
            </a:r>
          </a:p>
        </p:txBody>
      </p:sp>
      <p:graphicFrame>
        <p:nvGraphicFramePr>
          <p:cNvPr id="69" name="Table 69"/>
          <p:cNvGraphicFramePr/>
          <p:nvPr/>
        </p:nvGraphicFramePr>
        <p:xfrm>
          <a:off x="1112139" y="2864494"/>
          <a:ext cx="10780520" cy="6099740"/>
        </p:xfrm>
        <a:graphic>
          <a:graphicData uri="http://schemas.openxmlformats.org/drawingml/2006/table">
            <a:tbl>
              <a:tblPr firstRow="1" bandRow="1">
                <a:tableStyleId>{4C3C2611-4C71-4FC5-86AE-919BDF0F9419}</a:tableStyleId>
              </a:tblPr>
              <a:tblGrid>
                <a:gridCol w="5390260">
                  <a:extLst>
                    <a:ext uri="{9D8B030D-6E8A-4147-A177-3AD203B41FA5}">
                      <a16:colId xmlns:a16="http://schemas.microsoft.com/office/drawing/2014/main" val="20000"/>
                    </a:ext>
                  </a:extLst>
                </a:gridCol>
                <a:gridCol w="5390260">
                  <a:extLst>
                    <a:ext uri="{9D8B030D-6E8A-4147-A177-3AD203B41FA5}">
                      <a16:colId xmlns:a16="http://schemas.microsoft.com/office/drawing/2014/main" val="20001"/>
                    </a:ext>
                  </a:extLst>
                </a:gridCol>
              </a:tblGrid>
              <a:tr h="1524935">
                <a:tc>
                  <a:txBody>
                    <a:bodyPr/>
                    <a:lstStyle/>
                    <a:p>
                      <a:pPr lvl="0" defTabSz="914400">
                        <a:defRPr>
                          <a:solidFill>
                            <a:srgbClr val="000000"/>
                          </a:solidFill>
                        </a:defRPr>
                      </a:pPr>
                      <a:r>
                        <a:rPr sz="2600">
                          <a:solidFill>
                            <a:srgbClr val="FFFFFF"/>
                          </a:solidFill>
                        </a:rPr>
                        <a:t>Pen Register Trap and Trace
18 USC 3123</a:t>
                      </a:r>
                    </a:p>
                  </a:txBody>
                  <a:tcPr marL="50800" marR="50800" marT="50800" marB="50800" anchor="ctr" horzOverflow="overflow"/>
                </a:tc>
                <a:tc>
                  <a:txBody>
                    <a:bodyPr/>
                    <a:lstStyle/>
                    <a:p>
                      <a:pPr lvl="0" defTabSz="914400">
                        <a:defRPr>
                          <a:solidFill>
                            <a:srgbClr val="000000"/>
                          </a:solidFill>
                        </a:defRPr>
                      </a:pPr>
                      <a:r>
                        <a:rPr sz="2600">
                          <a:solidFill>
                            <a:srgbClr val="FFFFFF"/>
                          </a:solidFill>
                        </a:rPr>
                        <a:t>Wiretap
18 USC 2518</a:t>
                      </a:r>
                    </a:p>
                  </a:txBody>
                  <a:tcPr marL="50800" marR="50800" marT="50800" marB="50800" anchor="ctr" horzOverflow="overflow"/>
                </a:tc>
                <a:extLst>
                  <a:ext uri="{0D108BD9-81ED-4DB2-BD59-A6C34878D82A}">
                    <a16:rowId xmlns:a16="http://schemas.microsoft.com/office/drawing/2014/main" val="10000"/>
                  </a:ext>
                </a:extLst>
              </a:tr>
              <a:tr h="1524935">
                <a:tc>
                  <a:txBody>
                    <a:bodyPr/>
                    <a:lstStyle/>
                    <a:p>
                      <a:pPr lvl="0" defTabSz="914400">
                        <a:defRPr>
                          <a:solidFill>
                            <a:srgbClr val="000000"/>
                          </a:solidFill>
                        </a:defRPr>
                      </a:pPr>
                      <a:r>
                        <a:rPr sz="2600">
                          <a:solidFill>
                            <a:srgbClr val="414141"/>
                          </a:solidFill>
                        </a:rPr>
                        <a:t>Access to incoming and outgoing phone numbers</a:t>
                      </a:r>
                    </a:p>
                  </a:txBody>
                  <a:tcPr marL="50800" marR="50800" marT="50800" marB="50800" anchor="ctr" horzOverflow="overflow"/>
                </a:tc>
                <a:tc>
                  <a:txBody>
                    <a:bodyPr/>
                    <a:lstStyle/>
                    <a:p>
                      <a:pPr lvl="0" defTabSz="914400">
                        <a:defRPr>
                          <a:solidFill>
                            <a:srgbClr val="000000"/>
                          </a:solidFill>
                        </a:defRPr>
                      </a:pPr>
                      <a:r>
                        <a:rPr sz="2600">
                          <a:solidFill>
                            <a:srgbClr val="414141"/>
                          </a:solidFill>
                        </a:rPr>
                        <a:t>Listen to conversation</a:t>
                      </a:r>
                    </a:p>
                  </a:txBody>
                  <a:tcPr marL="50800" marR="50800" marT="50800" marB="50800" anchor="ctr" horzOverflow="overflow"/>
                </a:tc>
                <a:extLst>
                  <a:ext uri="{0D108BD9-81ED-4DB2-BD59-A6C34878D82A}">
                    <a16:rowId xmlns:a16="http://schemas.microsoft.com/office/drawing/2014/main" val="10001"/>
                  </a:ext>
                </a:extLst>
              </a:tr>
              <a:tr h="1524935">
                <a:tc>
                  <a:txBody>
                    <a:bodyPr/>
                    <a:lstStyle/>
                    <a:p>
                      <a:pPr lvl="0" defTabSz="914400">
                        <a:defRPr>
                          <a:solidFill>
                            <a:srgbClr val="000000"/>
                          </a:solidFill>
                        </a:defRPr>
                      </a:pPr>
                      <a:r>
                        <a:rPr sz="2600">
                          <a:solidFill>
                            <a:srgbClr val="414141"/>
                          </a:solidFill>
                        </a:rPr>
                        <a:t>Private</a:t>
                      </a:r>
                    </a:p>
                  </a:txBody>
                  <a:tcPr marL="50800" marR="50800" marT="50800" marB="50800" anchor="ctr" horzOverflow="overflow"/>
                </a:tc>
                <a:tc>
                  <a:txBody>
                    <a:bodyPr/>
                    <a:lstStyle/>
                    <a:p>
                      <a:pPr lvl="0" defTabSz="914400">
                        <a:defRPr>
                          <a:solidFill>
                            <a:srgbClr val="000000"/>
                          </a:solidFill>
                        </a:defRPr>
                      </a:pPr>
                      <a:r>
                        <a:rPr sz="2600">
                          <a:solidFill>
                            <a:srgbClr val="414141"/>
                          </a:solidFill>
                        </a:rPr>
                        <a:t>VERY PRIVATE</a:t>
                      </a:r>
                    </a:p>
                  </a:txBody>
                  <a:tcPr marL="50800" marR="50800" marT="50800" marB="50800" anchor="ctr" horzOverflow="overflow"/>
                </a:tc>
                <a:extLst>
                  <a:ext uri="{0D108BD9-81ED-4DB2-BD59-A6C34878D82A}">
                    <a16:rowId xmlns:a16="http://schemas.microsoft.com/office/drawing/2014/main" val="10002"/>
                  </a:ext>
                </a:extLst>
              </a:tr>
              <a:tr h="1524935">
                <a:tc>
                  <a:txBody>
                    <a:bodyPr/>
                    <a:lstStyle/>
                    <a:p>
                      <a:pPr lvl="0" defTabSz="914400">
                        <a:defRPr>
                          <a:solidFill>
                            <a:srgbClr val="000000"/>
                          </a:solidFill>
                        </a:defRPr>
                      </a:pPr>
                      <a:r>
                        <a:rPr sz="2600">
                          <a:solidFill>
                            <a:srgbClr val="414141"/>
                          </a:solidFill>
                        </a:rPr>
                        <a:t>Requires administrative subpoena</a:t>
                      </a:r>
                    </a:p>
                  </a:txBody>
                  <a:tcPr marL="50800" marR="50800" marT="50800" marB="50800" anchor="ctr" horzOverflow="overflow"/>
                </a:tc>
                <a:tc>
                  <a:txBody>
                    <a:bodyPr/>
                    <a:lstStyle/>
                    <a:p>
                      <a:pPr lvl="0" defTabSz="914400">
                        <a:defRPr>
                          <a:solidFill>
                            <a:srgbClr val="000000"/>
                          </a:solidFill>
                        </a:defRPr>
                      </a:pPr>
                      <a:r>
                        <a:rPr sz="2600">
                          <a:solidFill>
                            <a:srgbClr val="414141"/>
                          </a:solidFill>
                        </a:rPr>
                        <a:t>Requires a warrant + lots more</a:t>
                      </a:r>
                    </a:p>
                  </a:txBody>
                  <a:tcPr marL="50800" marR="50800" marT="50800" marB="50800" anchor="ctr" horzOverflow="overflow"/>
                </a:tc>
                <a:extLst>
                  <a:ext uri="{0D108BD9-81ED-4DB2-BD59-A6C34878D82A}">
                    <a16:rowId xmlns:a16="http://schemas.microsoft.com/office/drawing/2014/main" val="10003"/>
                  </a:ext>
                </a:extLst>
              </a:tr>
            </a:tbl>
          </a:graphicData>
        </a:graphic>
      </p:graphicFrame>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825</Words>
  <Application>Microsoft Macintosh PowerPoint</Application>
  <PresentationFormat>Custom</PresentationFormat>
  <Paragraphs>67</Paragraphs>
  <Slides>18</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Bodoni SvtyTwo ITC TT-Book</vt:lpstr>
      <vt:lpstr>Helvetica</vt:lpstr>
      <vt:lpstr>Helvetica Neue</vt:lpstr>
      <vt:lpstr>Palatino</vt:lpstr>
      <vt:lpstr>Times Roman</vt:lpstr>
      <vt:lpstr>Zapf Dingbats</vt:lpstr>
      <vt:lpstr>New_Template4</vt:lpstr>
      <vt:lpstr>Internet Privacy Law</vt:lpstr>
      <vt:lpstr>PowerPoint Presentation</vt:lpstr>
      <vt:lpstr>What is third-party doctrine?</vt:lpstr>
      <vt:lpstr>Third-party doctrine</vt:lpstr>
      <vt:lpstr>Searching your home</vt:lpstr>
      <vt:lpstr>Berger v. New York</vt:lpstr>
      <vt:lpstr>Katz v. United States</vt:lpstr>
      <vt:lpstr>Smith v. Maryland</vt:lpstr>
      <vt:lpstr>2 Types of Telephone Monitoring</vt:lpstr>
      <vt:lpstr>Listening to your calls</vt:lpstr>
      <vt:lpstr>Florida v. Riley</vt:lpstr>
      <vt:lpstr>Kyllo v. United States</vt:lpstr>
      <vt:lpstr>United States v. Jones</vt:lpstr>
      <vt:lpstr>Impact on the internet</vt:lpstr>
      <vt:lpstr>PowerPoint Presentation</vt:lpstr>
      <vt:lpstr>ECPA 18 USC 2703(a)</vt:lpstr>
      <vt:lpstr>ECPA 18 USC 2703(b)</vt:lpstr>
      <vt:lpstr>ECPA 18 USC 2703(c)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Privacy Law</dc:title>
  <cp:lastModifiedBy>Carl M. Szabo</cp:lastModifiedBy>
  <cp:revision>2</cp:revision>
  <dcterms:modified xsi:type="dcterms:W3CDTF">2021-05-29T17:40:43Z</dcterms:modified>
</cp:coreProperties>
</file>